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257" r:id="rId3"/>
    <p:sldId id="276" r:id="rId4"/>
    <p:sldId id="258" r:id="rId5"/>
    <p:sldId id="259" r:id="rId6"/>
    <p:sldId id="260" r:id="rId7"/>
    <p:sldId id="263" r:id="rId8"/>
    <p:sldId id="264" r:id="rId9"/>
    <p:sldId id="266" r:id="rId10"/>
    <p:sldId id="28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85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045FD-1EB1-4DD6-8F6F-625626ED0D28}" type="datetimeFigureOut">
              <a:rPr lang="es-SV" smtClean="0"/>
              <a:pPr/>
              <a:t>22/10/2014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0AF79-D0AE-4B01-B566-68A50E77067A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59972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0AF79-D0AE-4B01-B566-68A50E77067A}" type="slidenum">
              <a:rPr lang="es-SV" smtClean="0"/>
              <a:pPr/>
              <a:t>20</a:t>
            </a:fld>
            <a:endParaRPr lang="es-S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407B552-7112-4054-96D3-ECDFEC3C1348}" type="datetimeFigureOut">
              <a:rPr lang="es-SV" smtClean="0"/>
              <a:pPr/>
              <a:t>22/10/2014</a:t>
            </a:fld>
            <a:endParaRPr lang="es-SV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SV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B8C4C7-A6E7-4CF9-9D51-731AAEFA1009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B552-7112-4054-96D3-ECDFEC3C1348}" type="datetimeFigureOut">
              <a:rPr lang="es-SV" smtClean="0"/>
              <a:pPr/>
              <a:t>22/10/2014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C4C7-A6E7-4CF9-9D51-731AAEFA1009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407B552-7112-4054-96D3-ECDFEC3C1348}" type="datetimeFigureOut">
              <a:rPr lang="es-SV" smtClean="0"/>
              <a:pPr/>
              <a:t>22/10/2014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SV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9B8C4C7-A6E7-4CF9-9D51-731AAEFA1009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B552-7112-4054-96D3-ECDFEC3C1348}" type="datetimeFigureOut">
              <a:rPr lang="es-SV" smtClean="0"/>
              <a:pPr/>
              <a:t>22/10/2014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B8C4C7-A6E7-4CF9-9D51-731AAEFA1009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B552-7112-4054-96D3-ECDFEC3C1348}" type="datetimeFigureOut">
              <a:rPr lang="es-SV" smtClean="0"/>
              <a:pPr/>
              <a:t>22/10/2014</a:t>
            </a:fld>
            <a:endParaRPr lang="es-SV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9B8C4C7-A6E7-4CF9-9D51-731AAEFA1009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S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07B552-7112-4054-96D3-ECDFEC3C1348}" type="datetimeFigureOut">
              <a:rPr lang="es-SV" smtClean="0"/>
              <a:pPr/>
              <a:t>22/10/2014</a:t>
            </a:fld>
            <a:endParaRPr lang="es-SV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9B8C4C7-A6E7-4CF9-9D51-731AAEFA1009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S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07B552-7112-4054-96D3-ECDFEC3C1348}" type="datetimeFigureOut">
              <a:rPr lang="es-SV" smtClean="0"/>
              <a:pPr/>
              <a:t>22/10/2014</a:t>
            </a:fld>
            <a:endParaRPr lang="es-SV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9B8C4C7-A6E7-4CF9-9D51-731AAEFA1009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SV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B552-7112-4054-96D3-ECDFEC3C1348}" type="datetimeFigureOut">
              <a:rPr lang="es-SV" smtClean="0"/>
              <a:pPr/>
              <a:t>22/10/2014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B8C4C7-A6E7-4CF9-9D51-731AAEFA1009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B552-7112-4054-96D3-ECDFEC3C1348}" type="datetimeFigureOut">
              <a:rPr lang="es-SV" smtClean="0"/>
              <a:pPr/>
              <a:t>22/10/2014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B8C4C7-A6E7-4CF9-9D51-731AAEFA1009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B552-7112-4054-96D3-ECDFEC3C1348}" type="datetimeFigureOut">
              <a:rPr lang="es-SV" smtClean="0"/>
              <a:pPr/>
              <a:t>22/10/2014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B8C4C7-A6E7-4CF9-9D51-731AAEFA1009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407B552-7112-4054-96D3-ECDFEC3C1348}" type="datetimeFigureOut">
              <a:rPr lang="es-SV" smtClean="0"/>
              <a:pPr/>
              <a:t>22/10/2014</a:t>
            </a:fld>
            <a:endParaRPr lang="es-SV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9B8C4C7-A6E7-4CF9-9D51-731AAEFA1009}" type="slidenum">
              <a:rPr lang="es-SV" smtClean="0"/>
              <a:pPr/>
              <a:t>‹Nº›</a:t>
            </a:fld>
            <a:endParaRPr lang="es-SV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407B552-7112-4054-96D3-ECDFEC3C1348}" type="datetimeFigureOut">
              <a:rPr lang="es-SV" smtClean="0"/>
              <a:pPr/>
              <a:t>22/10/2014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SV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9B8C4C7-A6E7-4CF9-9D51-731AAEFA1009}" type="slidenum">
              <a:rPr lang="es-SV" smtClean="0"/>
              <a:pPr/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Cuadro%20Resumen%20Expresate.doc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RecreHacienda!%20Final.wmv" TargetMode="External"/><Relationship Id="rId5" Type="http://schemas.openxmlformats.org/officeDocument/2006/relationships/image" Target="../media/image24.png"/><Relationship Id="rId4" Type="http://schemas.openxmlformats.org/officeDocument/2006/relationships/hyperlink" Target="RecreHacienda%20Final.m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P1010259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Cuadro%20Resumen%20Recrehacienda.doc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5085184"/>
            <a:ext cx="7363544" cy="720080"/>
          </a:xfrm>
        </p:spPr>
        <p:txBody>
          <a:bodyPr>
            <a:normAutofit/>
          </a:bodyPr>
          <a:lstStyle/>
          <a:p>
            <a:pPr algn="ctr"/>
            <a:r>
              <a:rPr lang="es-SV" sz="3000" b="1" dirty="0" smtClean="0"/>
              <a:t>VISITAS GUIADAS ESPACIOS LUDICOS</a:t>
            </a:r>
            <a:endParaRPr lang="es-SV" sz="30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SV" dirty="0" smtClean="0"/>
              <a:t>23 de octubre de </a:t>
            </a:r>
            <a:r>
              <a:rPr lang="es-SV" dirty="0"/>
              <a:t>2014, México, DF </a:t>
            </a:r>
            <a:endParaRPr lang="es-SV" dirty="0"/>
          </a:p>
        </p:txBody>
      </p:sp>
      <p:pic>
        <p:nvPicPr>
          <p:cNvPr id="4" name="Picture 2" descr="C:\Documents and Settings\wendy.gonzalez\Escritorio\Presentacion costa rica\100_0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60648"/>
            <a:ext cx="8534752" cy="4104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C:\Documents and Settings\wendy.gonzalez\Mis documentos\Educacion Fiscal\LOGOS\logo 1 ef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0100" cy="1000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pic>
        <p:nvPicPr>
          <p:cNvPr id="6" name="Imagen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"/>
            <a:ext cx="1475656" cy="943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sp>
        <p:nvSpPr>
          <p:cNvPr id="8" name="7 CuadroTexto"/>
          <p:cNvSpPr txBox="1"/>
          <p:nvPr/>
        </p:nvSpPr>
        <p:spPr>
          <a:xfrm>
            <a:off x="0" y="4293096"/>
            <a:ext cx="6876256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20699999" lon="21599963" rev="0"/>
              </a:camera>
              <a:lightRig rig="balanced" dir="tl"/>
            </a:scene3d>
            <a:sp3d contourW="25400" prstMaterial="metal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s-SV" sz="2800" b="1" spc="50" dirty="0">
                <a:ln w="11430"/>
                <a:solidFill>
                  <a:srgbClr val="0099FF"/>
                </a:solidFill>
                <a:effectLst>
                  <a:outerShdw blurRad="50800" dist="279400" dir="4920000" sx="107000" sy="107000" algn="tl" rotWithShape="0">
                    <a:schemeClr val="accent6">
                      <a:lumMod val="75000"/>
                    </a:schemeClr>
                  </a:outerShdw>
                </a:effectLst>
                <a:latin typeface="Antique Olive CompactPS" pitchFamily="34" charset="0"/>
              </a:rPr>
              <a:t>RecreHacienda</a:t>
            </a:r>
            <a:r>
              <a:rPr lang="es-SV" sz="2800" b="1" spc="50" dirty="0" smtClean="0">
                <a:ln w="11430"/>
                <a:solidFill>
                  <a:srgbClr val="0099FF"/>
                </a:solidFill>
                <a:effectLst>
                  <a:outerShdw blurRad="50800" dist="279400" dir="4920000" sx="107000" sy="107000" algn="tl" rotWithShape="0">
                    <a:schemeClr val="accent6">
                      <a:lumMod val="75000"/>
                    </a:schemeClr>
                  </a:outerShdw>
                </a:effectLst>
                <a:latin typeface="Antique Olive CompactPS" pitchFamily="34" charset="0"/>
              </a:rPr>
              <a:t>! y Exprésate!</a:t>
            </a:r>
            <a:endParaRPr lang="es-SV" sz="2800" b="1" spc="50" dirty="0">
              <a:ln w="11430"/>
              <a:solidFill>
                <a:srgbClr val="0099FF"/>
              </a:solidFill>
              <a:effectLst>
                <a:outerShdw blurRad="50800" dist="279400" dir="4920000" sx="107000" sy="107000" algn="tl" rotWithShape="0">
                  <a:schemeClr val="accent6">
                    <a:lumMod val="75000"/>
                  </a:schemeClr>
                </a:outerShdw>
              </a:effectLst>
              <a:latin typeface="Antique Olive CompactP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SV" dirty="0">
                <a:solidFill>
                  <a:schemeClr val="bg2">
                    <a:lumMod val="25000"/>
                  </a:schemeClr>
                </a:solidFill>
              </a:rPr>
              <a:t>El número de alumnos como máximo a </a:t>
            </a:r>
            <a:r>
              <a:rPr lang="es-SV" dirty="0">
                <a:solidFill>
                  <a:schemeClr val="bg2">
                    <a:lumMod val="25000"/>
                  </a:schemeClr>
                </a:solidFill>
                <a:hlinkClick r:id="rId2" action="ppaction://hlinkfile"/>
              </a:rPr>
              <a:t>Exprésate </a:t>
            </a:r>
            <a:r>
              <a:rPr lang="es-SV" dirty="0">
                <a:solidFill>
                  <a:schemeClr val="bg2">
                    <a:lumMod val="25000"/>
                  </a:schemeClr>
                </a:solidFill>
              </a:rPr>
              <a:t> es de 40 alumnos acompañados con 2 adultos de preferencia docentes. (Ellos tienen q colaborar con la disciplina)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SV" dirty="0">
                <a:solidFill>
                  <a:schemeClr val="bg2">
                    <a:lumMod val="25000"/>
                  </a:schemeClr>
                </a:solidFill>
              </a:rPr>
              <a:t>No pedirle al motorista ir haciendo paradas en el trayecto del viaje, esta estrictamente prohibido.</a:t>
            </a:r>
          </a:p>
          <a:p>
            <a:endParaRPr lang="es-SV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Que se solicita para la Visita	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3103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¿Que incluye la visita?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SV" sz="3200" dirty="0" smtClean="0">
                <a:solidFill>
                  <a:schemeClr val="bg2">
                    <a:lumMod val="25000"/>
                  </a:schemeClr>
                </a:solidFill>
              </a:rPr>
              <a:t>Transporte, incluye ida y regreso hasta el centro escolar.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SV" sz="3200" dirty="0" smtClean="0">
                <a:solidFill>
                  <a:schemeClr val="bg2">
                    <a:lumMod val="25000"/>
                  </a:schemeClr>
                </a:solidFill>
              </a:rPr>
              <a:t>Recorrido en los 5 módulos de juegos de RecreHacienda!</a:t>
            </a:r>
          </a:p>
          <a:p>
            <a:pPr algn="just">
              <a:lnSpc>
                <a:spcPct val="150000"/>
              </a:lnSpc>
              <a:buNone/>
            </a:pPr>
            <a:r>
              <a:rPr lang="es-SV" sz="3200" dirty="0" smtClean="0">
                <a:solidFill>
                  <a:schemeClr val="bg2">
                    <a:lumMod val="25000"/>
                  </a:schemeClr>
                </a:solidFill>
              </a:rPr>
              <a:t>     1) Pequeños Fundadores, 2) Tesoros Salvadoreños, 3) Paseo de la moneda, 4) Edufis y 5) Misión Aduana.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SV" sz="3200" dirty="0">
                <a:solidFill>
                  <a:schemeClr val="bg2">
                    <a:lumMod val="25000"/>
                  </a:schemeClr>
                </a:solidFill>
              </a:rPr>
              <a:t>Recorrido en los </a:t>
            </a:r>
            <a:r>
              <a:rPr lang="es-SV" sz="3200" dirty="0" smtClean="0">
                <a:solidFill>
                  <a:schemeClr val="bg2">
                    <a:lumMod val="25000"/>
                  </a:schemeClr>
                </a:solidFill>
              </a:rPr>
              <a:t>6 </a:t>
            </a:r>
            <a:r>
              <a:rPr lang="es-SV" sz="3200" dirty="0">
                <a:solidFill>
                  <a:schemeClr val="bg2">
                    <a:lumMod val="25000"/>
                  </a:schemeClr>
                </a:solidFill>
              </a:rPr>
              <a:t>módulos </a:t>
            </a:r>
            <a:r>
              <a:rPr lang="es-SV" sz="3200" dirty="0" smtClean="0">
                <a:solidFill>
                  <a:schemeClr val="bg2">
                    <a:lumMod val="25000"/>
                  </a:schemeClr>
                </a:solidFill>
              </a:rPr>
              <a:t>de Exprésate:  1) Exprésate, 2) Sala de Proyecciones, 3) Museo del Ministerio de Hacienda, 4) Pasillo de la Evasión, 5) Salón de la Reflexión y 6) Salón de foros y debates.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SV" sz="3200" dirty="0" smtClean="0">
                <a:solidFill>
                  <a:schemeClr val="bg2">
                    <a:lumMod val="25000"/>
                  </a:schemeClr>
                </a:solidFill>
              </a:rPr>
              <a:t>Juegos realizados en la modalidad RecreHacienda! bajo el sol.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SV" sz="3200" dirty="0" smtClean="0">
                <a:solidFill>
                  <a:schemeClr val="bg2">
                    <a:lumMod val="25000"/>
                  </a:schemeClr>
                </a:solidFill>
              </a:rPr>
              <a:t> Refrigerio, para los niños y jóvenes  que nos visiten.</a:t>
            </a:r>
          </a:p>
          <a:p>
            <a:endParaRPr lang="es-SV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2420888"/>
            <a:ext cx="8153400" cy="28083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s-SV" sz="4400" b="1" dirty="0" smtClean="0">
                <a:solidFill>
                  <a:schemeClr val="bg2">
                    <a:lumMod val="25000"/>
                  </a:schemeClr>
                </a:solidFill>
              </a:rPr>
              <a:t>¿QUE ES RECREHACIENDA!?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SV" sz="3500" dirty="0" smtClean="0"/>
              <a:t>ESPACIO DE JUEGOS RECREHACIENDA!</a:t>
            </a:r>
            <a:endParaRPr lang="es-SV" sz="3500" dirty="0"/>
          </a:p>
        </p:txBody>
      </p:sp>
      <p:pic>
        <p:nvPicPr>
          <p:cNvPr id="5" name="3 Marcador de contenido" descr="DSC0117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3510390" cy="2808312"/>
          </a:xfrm>
          <a:effectLst>
            <a:softEdge rad="112500"/>
          </a:effectLst>
        </p:spPr>
      </p:pic>
      <p:pic>
        <p:nvPicPr>
          <p:cNvPr id="7" name="10 Marcador de contenido" descr="DSC012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571612"/>
            <a:ext cx="3341689" cy="2857520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395536" y="4725144"/>
            <a:ext cx="3672408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s-SV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PEQUEÑOS FUNDADORES</a:t>
            </a:r>
          </a:p>
          <a:p>
            <a:pPr algn="just">
              <a:defRPr/>
            </a:pPr>
            <a:r>
              <a:rPr lang="es-SV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El </a:t>
            </a:r>
            <a:r>
              <a:rPr lang="es-SV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juego consiste en el armado de</a:t>
            </a:r>
            <a:r>
              <a:rPr lang="es-ES_tradnl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una maqueta de un sector de una ciudad, mediante una serie de bloques de goma-espuma</a:t>
            </a:r>
            <a:endParaRPr lang="es-SV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860032" y="4797152"/>
            <a:ext cx="3744416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s-SV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Los niños armando la ciudad de sus sueños y conociendo la importancia de los edificios públicos y que todos ellos tienen asignado un presupuesto para su funcionamiento.</a:t>
            </a:r>
            <a:endParaRPr lang="es-SV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SV" sz="3500" dirty="0" smtClean="0"/>
              <a:t>ESPACIO DE JUEGOS RECREHACIENDA!</a:t>
            </a:r>
            <a:endParaRPr lang="es-SV" sz="3500" dirty="0"/>
          </a:p>
        </p:txBody>
      </p:sp>
      <p:pic>
        <p:nvPicPr>
          <p:cNvPr id="5" name="6 Marcador de contenido" descr="DSC079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623560" y="2348881"/>
            <a:ext cx="3520440" cy="2448272"/>
          </a:xfrm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0" y="4826675"/>
            <a:ext cx="4499992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s-SV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TESOROS SALVADOREÑOS</a:t>
            </a:r>
          </a:p>
          <a:p>
            <a:pPr algn="just">
              <a:defRPr/>
            </a:pPr>
            <a:r>
              <a:rPr lang="es-SV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En </a:t>
            </a:r>
            <a:r>
              <a:rPr lang="es-SV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este juego el guía les cuenta a los niños que en nuestro país hay muchos “Tesoros” que nos pertenecen y que debemos cuidar entre </a:t>
            </a:r>
            <a:r>
              <a:rPr lang="es-SV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todos y que ellos forman parte del gasto publico</a:t>
            </a:r>
            <a:endParaRPr lang="es-SV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endParaRPr lang="es-SV" dirty="0"/>
          </a:p>
        </p:txBody>
      </p:sp>
      <p:pic>
        <p:nvPicPr>
          <p:cNvPr id="7" name="15 Marcador de contenido" descr="DSC079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32856"/>
            <a:ext cx="3521075" cy="2643206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6" name="5 Imagen" descr="C:\Documents and Settings\wendy.gonzalez\Escritorio\Presentacion costa rica\DSC080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484784"/>
            <a:ext cx="2880320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CuadroTexto"/>
          <p:cNvSpPr txBox="1"/>
          <p:nvPr/>
        </p:nvSpPr>
        <p:spPr>
          <a:xfrm>
            <a:off x="4644008" y="4941168"/>
            <a:ext cx="417646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SV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Las 3 areas de los rompecabezas corresponden a: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s-SV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Patrimonio Y Cultura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s-SV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Recursos Naturales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s-SV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Tecnología</a:t>
            </a:r>
            <a:endParaRPr lang="es-SV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  <a:p>
            <a:endParaRPr lang="es-S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SV" sz="3500" dirty="0" smtClean="0"/>
              <a:t>ESPACIO DE JUEGOS RECREHACIENDA!</a:t>
            </a:r>
            <a:endParaRPr lang="es-SV" sz="3500" dirty="0"/>
          </a:p>
        </p:txBody>
      </p:sp>
      <p:pic>
        <p:nvPicPr>
          <p:cNvPr id="5" name="6 Marcador de contenido" descr="P101005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3088178" cy="3600400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7" name="7 Marcador de contenido" descr="DSC08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412776"/>
            <a:ext cx="3571900" cy="2464611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251520" y="4797152"/>
            <a:ext cx="4968552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SV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Paseo de la Moneda</a:t>
            </a:r>
          </a:p>
          <a:p>
            <a:pPr algn="just"/>
            <a:r>
              <a:rPr lang="es-SV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Aquí  el guía explica como es el recorrido de los impuestos, y como el aporte de estos ayuda para el buen funcionamiento de los lugares y servicios públicos.</a:t>
            </a:r>
          </a:p>
          <a:p>
            <a:endParaRPr lang="es-SV" dirty="0"/>
          </a:p>
        </p:txBody>
      </p:sp>
      <p:pic>
        <p:nvPicPr>
          <p:cNvPr id="6" name="7 Marcador de contenido" descr="P1010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852936"/>
            <a:ext cx="3635896" cy="2733675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SV" sz="3500" dirty="0" smtClean="0"/>
              <a:t>ESPACIO DE JUEGOS RECREHACIENDA!</a:t>
            </a:r>
            <a:endParaRPr lang="es-SV" sz="3500" dirty="0"/>
          </a:p>
        </p:txBody>
      </p:sp>
      <p:pic>
        <p:nvPicPr>
          <p:cNvPr id="5" name="6 Marcador de contenido" descr="DSC0808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2420888"/>
            <a:ext cx="3520440" cy="2639291"/>
          </a:xfrm>
          <a:effectLst>
            <a:softEdge rad="112500"/>
          </a:effectLst>
        </p:spPr>
      </p:pic>
      <p:pic>
        <p:nvPicPr>
          <p:cNvPr id="6" name="5 Imagen" descr="C:\Documents and Settings\wendy.gonzalez\Escritorio\Presentacion costa rica\DSC079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340768"/>
            <a:ext cx="1936236" cy="2430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9 Marcador de contenido" descr="DSC079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84784"/>
            <a:ext cx="3520440" cy="2639291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8" name="2 Marcador de texto"/>
          <p:cNvSpPr txBox="1">
            <a:spLocks/>
          </p:cNvSpPr>
          <p:nvPr/>
        </p:nvSpPr>
        <p:spPr>
          <a:xfrm>
            <a:off x="0" y="5013177"/>
            <a:ext cx="6156176" cy="15590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s-SV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Misión Aduana</a:t>
            </a:r>
          </a:p>
          <a:p>
            <a:pPr marL="320040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s-SV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s-SV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El juego consiste en revisar los contenedores que están en el barco, para descubrir cuales llevan contrabando; haciendo hincapié que la Aduana</a:t>
            </a:r>
            <a:r>
              <a:rPr kumimoji="0" lang="es-SV" sz="14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es la encargada de verificar las entradas y salidas de mercaderías en nuestro País</a:t>
            </a:r>
            <a:r>
              <a:rPr kumimoji="0" lang="es-SV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SV" sz="3500" dirty="0" smtClean="0"/>
              <a:t>ESPACIO DE JUEGOS RECREHACIENDA!</a:t>
            </a:r>
            <a:endParaRPr lang="es-SV" sz="3500" dirty="0"/>
          </a:p>
        </p:txBody>
      </p:sp>
      <p:pic>
        <p:nvPicPr>
          <p:cNvPr id="5" name="11 Marcador de contenido" descr="DSC073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2564904"/>
            <a:ext cx="3259060" cy="2926187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7" name="9 Marcador de contenido" descr="P1010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3925864"/>
            <a:ext cx="3347864" cy="2932135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8" name="3 Marcador de texto"/>
          <p:cNvSpPr txBox="1">
            <a:spLocks/>
          </p:cNvSpPr>
          <p:nvPr/>
        </p:nvSpPr>
        <p:spPr>
          <a:xfrm>
            <a:off x="251521" y="5445224"/>
            <a:ext cx="2304256" cy="12167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+mj-lt"/>
              <a:buAutoNum type="alphaLcParenR"/>
              <a:tabLst/>
              <a:defRPr/>
            </a:pPr>
            <a:endParaRPr kumimoji="0" lang="es-SV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+mj-lt"/>
              <a:buAutoNum type="alphaLcParenR"/>
              <a:tabLst/>
              <a:defRPr/>
            </a:pPr>
            <a:r>
              <a:rPr kumimoji="0" lang="es-SV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Memotest  1  y 2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+mj-lt"/>
              <a:buAutoNum type="alphaLcParenR"/>
              <a:tabLst/>
              <a:defRPr/>
            </a:pPr>
            <a:r>
              <a:rPr kumimoji="0" lang="es-SV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Memotest  3 y 4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+mj-lt"/>
              <a:buAutoNum type="alphaLcParenR"/>
              <a:tabLst/>
              <a:defRPr/>
            </a:pPr>
            <a:r>
              <a:rPr kumimoji="0" lang="es-SV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Somos equipo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 2"/>
              <a:buNone/>
              <a:tabLst/>
              <a:defRPr/>
            </a:pPr>
            <a:endParaRPr kumimoji="0" lang="es-SV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Marcador de texto"/>
          <p:cNvSpPr txBox="1">
            <a:spLocks/>
          </p:cNvSpPr>
          <p:nvPr/>
        </p:nvSpPr>
        <p:spPr>
          <a:xfrm>
            <a:off x="6012160" y="1700808"/>
            <a:ext cx="2952328" cy="16561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 2"/>
              <a:buNone/>
              <a:tabLst/>
              <a:defRPr/>
            </a:pPr>
            <a:r>
              <a:rPr kumimoji="0" lang="es-SV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s-SV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Edufis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 2"/>
              <a:buNone/>
              <a:tabLst/>
              <a:defRPr/>
            </a:pPr>
            <a:r>
              <a:rPr kumimoji="0" lang="es-SV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	</a:t>
            </a:r>
            <a:r>
              <a:rPr kumimoji="0" lang="es-SV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En esta área de juegos se tienen 4 computadoras donde están los video-juegos a los cuales tendrán acceso los niños que nos visiten, los cuales son: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 2"/>
              <a:buNone/>
              <a:tabLst/>
              <a:defRPr/>
            </a:pPr>
            <a:endParaRPr kumimoji="0" lang="es-SV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0" name="9 Imagen" descr="C:\Documents and Settings\wendy.gonzalez\Escritorio\archivos de escritorio\Fotos Eventos\mejores fotografias\DSC0896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8"/>
            <a:ext cx="3419872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RECREHACIENDA BAJO EL SOL</a:t>
            </a:r>
          </a:p>
        </p:txBody>
      </p:sp>
      <p:pic>
        <p:nvPicPr>
          <p:cNvPr id="4" name="6 Marcador de contenido" descr="DSC0796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1428736"/>
            <a:ext cx="3047105" cy="2286016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5" name="7 Marcador de contenido" descr="P10100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643175" y="2285992"/>
            <a:ext cx="2928958" cy="2197379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6" name="5 Imagen" descr="C:\Documents and Settings\wendy.gonzalez\Escritorio\Presentacion costa rica\DSC012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429000"/>
            <a:ext cx="278608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2 Marcador de text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SV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				</a:t>
            </a:r>
            <a:r>
              <a:rPr lang="es-SV" sz="18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Protección a Recursos Naturales</a:t>
            </a:r>
          </a:p>
        </p:txBody>
      </p:sp>
      <p:sp>
        <p:nvSpPr>
          <p:cNvPr id="8" name="3 Marcador de texto"/>
          <p:cNvSpPr txBox="1">
            <a:spLocks/>
          </p:cNvSpPr>
          <p:nvPr/>
        </p:nvSpPr>
        <p:spPr>
          <a:xfrm rot="20368879">
            <a:off x="5617342" y="2385593"/>
            <a:ext cx="3976161" cy="6524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 2"/>
              <a:buNone/>
              <a:tabLst/>
              <a:defRPr/>
            </a:pPr>
            <a:r>
              <a:rPr kumimoji="0" lang="es-SV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Valores, cooperación, confianza, honestidad, etc.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04800" y="5410200"/>
            <a:ext cx="8610600" cy="882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RECREHACIENDA BAJO EL SOL</a:t>
            </a:r>
            <a:endParaRPr kumimoji="0" lang="es-SV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188640"/>
            <a:ext cx="8279832" cy="5907360"/>
          </a:xfrm>
        </p:spPr>
        <p:txBody>
          <a:bodyPr/>
          <a:lstStyle/>
          <a:p>
            <a:pPr marL="0" indent="0">
              <a:buNone/>
            </a:pPr>
            <a:r>
              <a:rPr lang="es-SV" dirty="0" smtClean="0"/>
              <a:t>Se han  recibido en nuestros espacios más de 45, 600 visitantes a nuestros espacios lúdicos</a:t>
            </a:r>
          </a:p>
          <a:p>
            <a:pPr marL="0" indent="0">
              <a:buNone/>
            </a:pPr>
            <a:r>
              <a:rPr lang="es-SV" dirty="0" smtClean="0"/>
              <a:t> </a:t>
            </a:r>
            <a:endParaRPr lang="es-SV" dirty="0"/>
          </a:p>
        </p:txBody>
      </p:sp>
      <p:pic>
        <p:nvPicPr>
          <p:cNvPr id="1026" name="Picture 2" descr="D:\Perú\Fotos\P10102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5" b="13242"/>
          <a:stretch/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13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SV" sz="3600" dirty="0" smtClean="0"/>
              <a:t>¿ QUE BUSCA EDUCACIÓN FISCAL?</a:t>
            </a:r>
            <a:endParaRPr lang="es-SV" sz="3600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_tradnl" dirty="0" smtClean="0">
                <a:solidFill>
                  <a:schemeClr val="bg2">
                    <a:lumMod val="25000"/>
                  </a:schemeClr>
                </a:solidFill>
              </a:rPr>
              <a:t>Busca un cambio  en la cultura ciudadana, haciendo consciencia  en la importancia que tienen los impuestos, cuales son estos y para que nos sirven; además de  como contribuyen a satisfacer las necesidades que demanda la sociedad, comprendiendo así la importancia que  tiene  trabajar directamente con la población estudiantil y contar de lleno con el apoyo del Ministerio de Educación.</a:t>
            </a:r>
            <a:endParaRPr lang="es-SV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611560" y="1844824"/>
            <a:ext cx="8153400" cy="460851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/>
        </p:nvSpPr>
        <p:spPr>
          <a:xfrm>
            <a:off x="785786" y="6309320"/>
            <a:ext cx="7890670" cy="548680"/>
          </a:xfrm>
          <a:prstGeom prst="rect">
            <a:avLst/>
          </a:prstGeom>
        </p:spPr>
        <p:txBody>
          <a:bodyPr lIns="45720" tIns="0" rIns="4572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cap="al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hlinkClick r:id="rId4" action="ppaction://hlinkfile"/>
              </a:rPr>
              <a:t>HACIA UNA NUEVA CULTURA FISCAL</a:t>
            </a:r>
            <a:endParaRPr lang="en-US" sz="3600" b="1" cap="al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10" name="RecreHacienda! Final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280723" cy="630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sz="quarter" idx="1"/>
          </p:nvPr>
        </p:nvSpPr>
        <p:spPr>
          <a:xfrm>
            <a:off x="612648" y="2420888"/>
            <a:ext cx="8153400" cy="28083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s-SV" sz="4400" b="1" dirty="0" smtClean="0">
                <a:solidFill>
                  <a:schemeClr val="bg2">
                    <a:lumMod val="25000"/>
                  </a:schemeClr>
                </a:solidFill>
              </a:rPr>
              <a:t>¿QUE ES EXPRÉSATE!?</a:t>
            </a:r>
          </a:p>
        </p:txBody>
      </p:sp>
    </p:spTree>
    <p:extLst>
      <p:ext uri="{BB962C8B-B14F-4D97-AF65-F5344CB8AC3E}">
        <p14:creationId xmlns:p14="http://schemas.microsoft.com/office/powerpoint/2010/main" val="192244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SV" sz="3500" dirty="0" smtClean="0"/>
              <a:t>ESPACIO LUDICO EXPRESATE!</a:t>
            </a:r>
            <a:endParaRPr lang="es-SV" sz="3500" dirty="0"/>
          </a:p>
        </p:txBody>
      </p:sp>
      <p:pic>
        <p:nvPicPr>
          <p:cNvPr id="5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67" y="1628800"/>
            <a:ext cx="3459143" cy="2808312"/>
          </a:xfrm>
          <a:effectLst>
            <a:softEdge rad="112500"/>
          </a:effectLst>
        </p:spPr>
      </p:pic>
      <p:pic>
        <p:nvPicPr>
          <p:cNvPr id="7" name="10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464" y="1571612"/>
            <a:ext cx="2143140" cy="2857520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395536" y="4725144"/>
            <a:ext cx="3672408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s-SV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EXPRESATE</a:t>
            </a:r>
          </a:p>
          <a:p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Es un área de paredes de acrílico blanco para que los jóvenes estudiantes expresen lo que piensan sobre la tributación y el gasto público.</a:t>
            </a:r>
            <a:endParaRPr lang="es-SV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860032" y="4797152"/>
            <a:ext cx="3744416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s-SV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Posteriormente se toman  fotografías a las pizarras acrílicas y estas son las que nos sirven para el debate grupal que se efectúa como la ultima fase de la visita.</a:t>
            </a:r>
            <a:endParaRPr lang="es-SV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35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SV" sz="3500" dirty="0" smtClean="0"/>
              <a:t>ESPACIO LUDICO EXPRESATE!</a:t>
            </a:r>
            <a:endParaRPr lang="es-SV" sz="3500" dirty="0"/>
          </a:p>
        </p:txBody>
      </p:sp>
      <p:pic>
        <p:nvPicPr>
          <p:cNvPr id="5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16560"/>
            <a:ext cx="3510390" cy="2632792"/>
          </a:xfrm>
          <a:effectLst>
            <a:softEdge rad="112500"/>
          </a:effectLst>
        </p:spPr>
      </p:pic>
      <p:pic>
        <p:nvPicPr>
          <p:cNvPr id="7" name="10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1747239"/>
            <a:ext cx="3341689" cy="2506266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539552" y="5013176"/>
            <a:ext cx="7992888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SV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SALA DE PROYECCIONES </a:t>
            </a:r>
          </a:p>
          <a:p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Pretende informar a través de la proyección de un video la, historia de la tributación salvadoreña, destacando las clases de impuestos y cómo se ha invertido lo recaudado en 3 fases de la historia salvadoreña: 1821 a 2010 (189 años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).</a:t>
            </a:r>
            <a:endParaRPr lang="es-SV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7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SV" sz="3500" dirty="0" smtClean="0"/>
              <a:t>ESPACIO LUDICO EXPRESATE!</a:t>
            </a:r>
            <a:endParaRPr lang="es-SV" sz="3500" dirty="0"/>
          </a:p>
        </p:txBody>
      </p:sp>
      <p:pic>
        <p:nvPicPr>
          <p:cNvPr id="5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16560"/>
            <a:ext cx="3510390" cy="2632792"/>
          </a:xfrm>
          <a:effectLst>
            <a:softEdge rad="112500"/>
          </a:effectLst>
        </p:spPr>
      </p:pic>
      <p:pic>
        <p:nvPicPr>
          <p:cNvPr id="7" name="10 Marcador de contenid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1747239"/>
            <a:ext cx="3341689" cy="2506266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403742" y="4941168"/>
            <a:ext cx="7875343" cy="11695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SV" sz="1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MUSEO DEL MINISTERIO DE HACIENDA</a:t>
            </a:r>
          </a:p>
          <a:p>
            <a:pPr algn="just">
              <a:defRPr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En esta área Hacienda ha recreado un Museo, donde se expone la evolución que han tenido los bienes físicos, documentales y tecnológicos de la Administración Tributaria, </a:t>
            </a:r>
            <a:r>
              <a:rPr lang="es-SV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, esto con el fin de facilitarle los servicios </a:t>
            </a:r>
            <a:r>
              <a:rPr lang="es-SV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a los  contribuyentes .</a:t>
            </a:r>
            <a:endParaRPr lang="es-SV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SV" sz="3500" dirty="0" smtClean="0"/>
              <a:t>ESPACIO LUDICO EXPRESATE!</a:t>
            </a:r>
            <a:endParaRPr lang="es-SV" sz="35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31273" y="4941168"/>
            <a:ext cx="8208912" cy="17235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SV" sz="1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PASILLO DE LA EVASIÓN</a:t>
            </a:r>
          </a:p>
          <a:p>
            <a:pPr algn="just">
              <a:defRPr/>
            </a:pPr>
            <a:r>
              <a:rPr lang="es-SV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Esta área esta llena de </a:t>
            </a:r>
            <a:r>
              <a:rPr lang="es-SV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fotografías gigantes con imágenes sobre las consecuencias de que nuestro país </a:t>
            </a:r>
            <a:r>
              <a:rPr lang="es-SV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afronta, 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mostrando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problemas sociales y económicos, como consecuencia de la evasión, la elusión y el contrabando en el país.</a:t>
            </a:r>
            <a:r>
              <a:rPr lang="es-SV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, allí podemos observar todo lo que esto conlleva, pues la inversión no se puede </a:t>
            </a:r>
            <a:r>
              <a:rPr lang="es-SV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efectuar en su totalidad por la falta de recursos de la que carece el estado.</a:t>
            </a:r>
            <a:endParaRPr lang="es-SV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10" name="Picture 6" descr="C:\Users\evelyn.carballo\Desktop\Expresate-fotos\IMG_00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6124"/>
            <a:ext cx="2376264" cy="3168495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evelyn.carballo\Desktop\Expresate-fotos\IMG_0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855" y="1546121"/>
            <a:ext cx="2278770" cy="3038498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35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SV" sz="3500" dirty="0" smtClean="0"/>
              <a:t>ESPACIO LUDICO EXPRESATE!</a:t>
            </a:r>
            <a:endParaRPr lang="es-SV" sz="35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76851" y="4581197"/>
            <a:ext cx="8712968" cy="20005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s-SV" sz="1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SALÓN DE LA REFLEXIÓN</a:t>
            </a:r>
          </a:p>
          <a:p>
            <a:pPr algn="just">
              <a:defRPr/>
            </a:pP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Se trata de un pasillo donde los jóvenes podrán reflexionar sobre el papel que tendrán como ciudadanos contribuyentes en el futuro próximo</a:t>
            </a:r>
            <a:r>
              <a:rPr lang="es-SV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, donde se puede observar la inversión que se realiza para poder brindar los servicios públicos a la población y como estos contribuyen al desarrollo de nuestro país.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,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igualmente en este pasillo de la Reflexión se espera que el joven asuma una actitud propositiva en relación a la forma de recaudar y gastar los ingresos del país. </a:t>
            </a:r>
            <a:endParaRPr lang="es-SV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10" name="Picture 3" descr="C:\Users\evelyn.carballo\Desktop\Expresate-fotos\IMG_005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68" y="1757619"/>
            <a:ext cx="3312622" cy="248550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36" y="1700808"/>
            <a:ext cx="3312153" cy="248411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9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SV" sz="3500" dirty="0" smtClean="0"/>
              <a:t>ESPACIO LUDICO EXPRESATE!</a:t>
            </a:r>
            <a:endParaRPr lang="es-SV" sz="35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95536" y="4725144"/>
            <a:ext cx="7992888" cy="8925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s-SV" sz="1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SALA DE FOROS Y DEBATES</a:t>
            </a:r>
          </a:p>
          <a:p>
            <a:pPr algn="just">
              <a:defRPr/>
            </a:pPr>
            <a:r>
              <a:rPr lang="es-SV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En esta área se arma un debate con los alumnos utilizando las imágenes de los conceptos expresados en las pizarras acrílicas al inicio de la visita.</a:t>
            </a:r>
            <a:endParaRPr lang="es-SV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10" name="Picture 4" descr="C:\Users\evelyn.carballo\Desktop\Expresate-fotos\IMG_00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02" y="1844824"/>
            <a:ext cx="3312150" cy="248400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857222"/>
            <a:ext cx="3312000" cy="2484000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14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835696" y="2348880"/>
            <a:ext cx="5184576" cy="2088232"/>
          </a:xfrm>
          <a:prstGeom prst="round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4000" dirty="0" smtClean="0">
                <a:solidFill>
                  <a:srgbClr val="0070C0"/>
                </a:solidFill>
                <a:latin typeface="Script MT Bold" pitchFamily="66" charset="0"/>
              </a:rPr>
              <a:t>Gracias </a:t>
            </a:r>
          </a:p>
          <a:p>
            <a:pPr algn="ctr"/>
            <a:r>
              <a:rPr lang="es-SV" sz="4000" dirty="0" smtClean="0">
                <a:solidFill>
                  <a:srgbClr val="0070C0"/>
                </a:solidFill>
                <a:latin typeface="Script MT Bold" pitchFamily="66" charset="0"/>
              </a:rPr>
              <a:t>por su atención</a:t>
            </a:r>
            <a:endParaRPr lang="es-SV" sz="4000" dirty="0">
              <a:solidFill>
                <a:srgbClr val="0070C0"/>
              </a:solidFill>
              <a:latin typeface="Script MT Bol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616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1463433">
            <a:off x="646657" y="1127158"/>
            <a:ext cx="410445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400" b="1" spc="50" dirty="0" smtClean="0">
                <a:ln w="11430"/>
                <a:solidFill>
                  <a:srgbClr val="29A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Quien distribuye el dinero del Estado?</a:t>
            </a:r>
            <a:endParaRPr lang="es-ES" sz="4400" b="1" spc="50" dirty="0">
              <a:ln w="11430"/>
              <a:solidFill>
                <a:srgbClr val="29A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 rot="20968111">
            <a:off x="4036668" y="368362"/>
            <a:ext cx="51892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400" b="1" spc="50" dirty="0" smtClean="0">
                <a:ln w="11430"/>
                <a:solidFill>
                  <a:srgbClr val="D6009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Qué es el Estado?</a:t>
            </a:r>
            <a:endParaRPr lang="es-ES" sz="4400" b="1" spc="50" dirty="0">
              <a:ln w="11430"/>
              <a:solidFill>
                <a:srgbClr val="D6009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 rot="21040949">
            <a:off x="26987" y="428114"/>
            <a:ext cx="53511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400" b="1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Qué es lo público?</a:t>
            </a:r>
            <a:endParaRPr lang="es-ES" sz="4400" b="1" spc="50" dirty="0">
              <a:ln w="11430"/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 rot="20813648">
            <a:off x="5224166" y="1052736"/>
            <a:ext cx="391983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Quien cuida lo público</a:t>
            </a:r>
            <a:endParaRPr lang="es-ES" sz="4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 rot="391382">
            <a:off x="3782239" y="3001840"/>
            <a:ext cx="241931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400" b="1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Qué es el IVA?</a:t>
            </a:r>
            <a:endParaRPr lang="es-ES" sz="4400" b="1" spc="50" dirty="0">
              <a:ln w="11430"/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 rot="321320">
            <a:off x="6136026" y="2344903"/>
            <a:ext cx="313184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400" b="1" spc="50" dirty="0" smtClean="0">
                <a:ln w="11430"/>
                <a:solidFill>
                  <a:srgbClr val="EA2D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Cómo funcionan las Aduanas?</a:t>
            </a:r>
            <a:endParaRPr lang="es-ES" sz="4400" b="1" spc="50" dirty="0">
              <a:ln w="11430"/>
              <a:solidFill>
                <a:srgbClr val="EA2D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 rot="667046">
            <a:off x="-27429" y="3981430"/>
            <a:ext cx="582421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400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 salgo del país, al regreso puedo traer todas las cosas que yo quiera?</a:t>
            </a:r>
            <a:endParaRPr lang="es-ES" sz="4400" b="1" spc="50" dirty="0">
              <a:ln w="11430"/>
              <a:solidFill>
                <a:srgbClr val="66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142582" y="4961890"/>
            <a:ext cx="417646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spc="50" dirty="0" smtClean="0">
                <a:ln w="11430"/>
                <a:solidFill>
                  <a:srgbClr val="00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Mis papás contribuyen para mi futuro?</a:t>
            </a:r>
            <a:endParaRPr lang="es-ES" sz="4000" b="1" spc="50" dirty="0">
              <a:ln w="11430"/>
              <a:solidFill>
                <a:srgbClr val="00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SV" sz="3200" b="1" dirty="0" smtClean="0"/>
              <a:t>Se trabaja bajo 3 ejes</a:t>
            </a:r>
            <a:br>
              <a:rPr lang="es-SV" sz="3200" b="1" dirty="0" smtClean="0"/>
            </a:br>
            <a:r>
              <a:rPr lang="es-SV" sz="3200" b="1" dirty="0" smtClean="0"/>
              <a:t>Los tres ejes de Educación Fiscal son:</a:t>
            </a:r>
            <a:endParaRPr lang="es-SV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es-SV" sz="3600" b="1" dirty="0" smtClean="0">
                <a:solidFill>
                  <a:schemeClr val="bg2">
                    <a:lumMod val="25000"/>
                  </a:schemeClr>
                </a:solidFill>
              </a:rPr>
              <a:t>1. Formación en Valores</a:t>
            </a:r>
          </a:p>
          <a:p>
            <a:pPr algn="just">
              <a:buNone/>
              <a:defRPr/>
            </a:pPr>
            <a:r>
              <a:rPr lang="es-SV" sz="3600" b="1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	</a:t>
            </a:r>
            <a:r>
              <a:rPr lang="es-SV" sz="3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SV" sz="3200" dirty="0" smtClean="0">
                <a:solidFill>
                  <a:schemeClr val="bg2">
                    <a:lumMod val="25000"/>
                  </a:schemeClr>
                </a:solidFill>
              </a:rPr>
              <a:t>Disciplina que enseña cual debe ser el comportamiento  correcto del ser humano, además declara actúa y se comunica de tal forma que expresa un verdadero interés por otras personas.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es-SV" sz="3600" b="1" dirty="0" smtClean="0">
                <a:solidFill>
                  <a:schemeClr val="bg2">
                    <a:lumMod val="25000"/>
                  </a:schemeClr>
                </a:solidFill>
              </a:rPr>
              <a:t> 2. Construccion de una Ciudadanía</a:t>
            </a:r>
          </a:p>
          <a:p>
            <a:pPr algn="just">
              <a:lnSpc>
                <a:spcPct val="110000"/>
              </a:lnSpc>
              <a:buNone/>
              <a:defRPr/>
            </a:pPr>
            <a:r>
              <a:rPr lang="es-SV" sz="3600" dirty="0" smtClean="0">
                <a:solidFill>
                  <a:schemeClr val="bg2">
                    <a:lumMod val="25000"/>
                  </a:schemeClr>
                </a:solidFill>
              </a:rPr>
              <a:t>	 </a:t>
            </a:r>
            <a:r>
              <a:rPr lang="es-SV" sz="3200" dirty="0" smtClean="0">
                <a:solidFill>
                  <a:schemeClr val="bg2">
                    <a:lumMod val="25000"/>
                  </a:schemeClr>
                </a:solidFill>
              </a:rPr>
              <a:t>es enseñar la participación democrática como modo de construir una ciudadanía  </a:t>
            </a:r>
            <a:r>
              <a:rPr lang="es-SV" sz="3200" b="1" dirty="0" smtClean="0">
                <a:solidFill>
                  <a:srgbClr val="FF0000"/>
                </a:solidFill>
              </a:rPr>
              <a:t>responsable</a:t>
            </a:r>
            <a:r>
              <a:rPr lang="es-SV" sz="32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SV" sz="3200" b="1" dirty="0" smtClean="0">
                <a:solidFill>
                  <a:srgbClr val="FF0000"/>
                </a:solidFill>
              </a:rPr>
              <a:t>y solidaria</a:t>
            </a:r>
            <a:r>
              <a:rPr lang="es-SV" sz="3200" dirty="0" smtClean="0">
                <a:solidFill>
                  <a:schemeClr val="bg2">
                    <a:lumMod val="25000"/>
                  </a:schemeClr>
                </a:solidFill>
              </a:rPr>
              <a:t>, es decir, una </a:t>
            </a:r>
            <a:r>
              <a:rPr lang="es-SV" sz="3200" b="1" dirty="0" smtClean="0">
                <a:solidFill>
                  <a:srgbClr val="FF0000"/>
                </a:solidFill>
              </a:rPr>
              <a:t>convivencia justa.</a:t>
            </a:r>
            <a:endParaRPr lang="es-SV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10000"/>
              </a:lnSpc>
              <a:buNone/>
              <a:defRPr/>
            </a:pPr>
            <a:r>
              <a:rPr lang="es-SV" sz="3200" b="1" dirty="0" smtClean="0">
                <a:solidFill>
                  <a:schemeClr val="bg2">
                    <a:lumMod val="25000"/>
                  </a:schemeClr>
                </a:solidFill>
              </a:rPr>
              <a:t>3. Hacia una cultura Fiscal</a:t>
            </a:r>
          </a:p>
          <a:p>
            <a:pPr algn="just">
              <a:lnSpc>
                <a:spcPct val="110000"/>
              </a:lnSpc>
              <a:buNone/>
              <a:defRPr/>
            </a:pPr>
            <a:r>
              <a:rPr lang="es-SV" sz="3200" dirty="0" smtClean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	</a:t>
            </a:r>
            <a:r>
              <a:rPr lang="es-SV" sz="32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Que la población conozca sobre los recursos tributarios del Estado y su relación con las necesidades públicas, por ello es necesario ser ciudadanos conscientes y responsables con el pago de los impuestos.</a:t>
            </a:r>
          </a:p>
          <a:p>
            <a:endParaRPr lang="es-S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¿Como lograrlo?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s-ES_tradnl" dirty="0" smtClean="0">
                <a:solidFill>
                  <a:schemeClr val="bg2">
                    <a:lumMod val="25000"/>
                  </a:schemeClr>
                </a:solidFill>
              </a:rPr>
              <a:t>Con estrategias de:</a:t>
            </a:r>
          </a:p>
          <a:p>
            <a:pPr>
              <a:buNone/>
              <a:defRPr/>
            </a:pPr>
            <a:endParaRPr lang="es-ES_tradnl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1262063" indent="-361950">
              <a:buFont typeface="Arial"/>
              <a:buChar char="•"/>
              <a:defRPr/>
            </a:pPr>
            <a:r>
              <a:rPr lang="es-ES_tradnl" dirty="0" smtClean="0">
                <a:solidFill>
                  <a:schemeClr val="bg2">
                    <a:lumMod val="25000"/>
                  </a:schemeClr>
                </a:solidFill>
              </a:rPr>
              <a:t>Educación Formal,</a:t>
            </a:r>
          </a:p>
          <a:p>
            <a:pPr marL="1262063" indent="-361950">
              <a:buNone/>
              <a:defRPr/>
            </a:pPr>
            <a:endParaRPr lang="es-ES_tradnl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1262063" indent="-361950">
              <a:buFont typeface="Arial"/>
              <a:buChar char="•"/>
              <a:defRPr/>
            </a:pPr>
            <a:r>
              <a:rPr lang="es-ES_tradnl" dirty="0" smtClean="0">
                <a:solidFill>
                  <a:schemeClr val="bg2">
                    <a:lumMod val="25000"/>
                  </a:schemeClr>
                </a:solidFill>
              </a:rPr>
              <a:t>Web, materiales, concursos y demás actividades,</a:t>
            </a:r>
          </a:p>
          <a:p>
            <a:pPr marL="1262063" indent="-361950">
              <a:buFont typeface="Arial"/>
              <a:buChar char="•"/>
              <a:defRPr/>
            </a:pPr>
            <a:endParaRPr lang="es-ES_tradnl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1262063" indent="-361950">
              <a:buFont typeface="Arial"/>
              <a:buChar char="•"/>
              <a:defRPr/>
            </a:pPr>
            <a:r>
              <a:rPr lang="es-ES_tradnl" dirty="0" smtClean="0">
                <a:solidFill>
                  <a:schemeClr val="bg2">
                    <a:lumMod val="25000"/>
                  </a:schemeClr>
                </a:solidFill>
              </a:rPr>
              <a:t>Educación Extracurricular.</a:t>
            </a:r>
          </a:p>
          <a:p>
            <a:pPr marL="1262063" indent="-361950">
              <a:buFont typeface="Arial"/>
              <a:buChar char="•"/>
              <a:defRPr/>
            </a:pPr>
            <a:endParaRPr lang="en-US" dirty="0" smtClean="0"/>
          </a:p>
          <a:p>
            <a:endParaRPr lang="es-S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Educación Extracurricular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SV" dirty="0" smtClean="0"/>
              <a:t>		</a:t>
            </a:r>
            <a:r>
              <a:rPr lang="es-SV" b="1" dirty="0" smtClean="0">
                <a:solidFill>
                  <a:schemeClr val="bg2">
                    <a:lumMod val="25000"/>
                  </a:schemeClr>
                </a:solidFill>
              </a:rPr>
              <a:t>Que Incluye: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SV" dirty="0" smtClean="0">
                <a:solidFill>
                  <a:schemeClr val="bg2">
                    <a:lumMod val="25000"/>
                  </a:schemeClr>
                </a:solidFill>
              </a:rPr>
              <a:t>RecreHacienda!  y Exprésate, visitas guiadas con Mined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SV" dirty="0" smtClean="0">
                <a:solidFill>
                  <a:schemeClr val="bg2">
                    <a:lumMod val="25000"/>
                  </a:schemeClr>
                </a:solidFill>
              </a:rPr>
              <a:t>RecreHacienda! </a:t>
            </a:r>
            <a:r>
              <a:rPr lang="es-SV" dirty="0">
                <a:solidFill>
                  <a:schemeClr val="bg2">
                    <a:lumMod val="25000"/>
                  </a:schemeClr>
                </a:solidFill>
              </a:rPr>
              <a:t>RecreHacienda!  y Exprésate visitas </a:t>
            </a:r>
            <a:r>
              <a:rPr lang="es-SV" dirty="0" smtClean="0">
                <a:solidFill>
                  <a:schemeClr val="bg2">
                    <a:lumMod val="25000"/>
                  </a:schemeClr>
                </a:solidFill>
              </a:rPr>
              <a:t>no guiadas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SV" dirty="0" smtClean="0">
                <a:solidFill>
                  <a:schemeClr val="bg2">
                    <a:lumMod val="25000"/>
                  </a:schemeClr>
                </a:solidFill>
              </a:rPr>
              <a:t>RecreHacienda! Bajo el sol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SV" dirty="0" smtClean="0">
                <a:solidFill>
                  <a:schemeClr val="bg2">
                    <a:lumMod val="25000"/>
                  </a:schemeClr>
                </a:solidFill>
              </a:rPr>
              <a:t>Hacienda va a la escuela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SV" dirty="0" smtClean="0">
                <a:solidFill>
                  <a:schemeClr val="bg2">
                    <a:lumMod val="25000"/>
                  </a:schemeClr>
                </a:solidFill>
              </a:rPr>
              <a:t>RecreHacienda Municipalidades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SV" dirty="0" smtClean="0">
                <a:solidFill>
                  <a:schemeClr val="bg2">
                    <a:lumMod val="25000"/>
                  </a:schemeClr>
                </a:solidFill>
              </a:rPr>
              <a:t>Actividades con Gabinetes de Gobierno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SV" dirty="0" smtClean="0">
                <a:solidFill>
                  <a:schemeClr val="bg2">
                    <a:lumMod val="25000"/>
                  </a:schemeClr>
                </a:solidFill>
              </a:rPr>
              <a:t>Participación en Recreos Dirigidos</a:t>
            </a:r>
          </a:p>
          <a:p>
            <a:endParaRPr lang="es-SV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 smtClean="0"/>
              <a:t>Gestiones para realizar las visitas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SV" sz="3200" dirty="0" smtClean="0">
                <a:solidFill>
                  <a:schemeClr val="bg2">
                    <a:lumMod val="25000"/>
                  </a:schemeClr>
                </a:solidFill>
              </a:rPr>
              <a:t>Propuesta presentada a la Departamental con la que se esta trabajando en este caso (San Salvador MINED) como incentivo a </a:t>
            </a:r>
            <a:r>
              <a:rPr lang="es-SV" sz="3200" dirty="0" smtClean="0">
                <a:solidFill>
                  <a:schemeClr val="bg2">
                    <a:lumMod val="25000"/>
                  </a:schemeClr>
                </a:solidFill>
                <a:hlinkClick r:id="rId2" action="ppaction://hlinkfile"/>
              </a:rPr>
              <a:t>participantes de capacitación en Taller de Educación Fiscal y diplomados .</a:t>
            </a:r>
            <a:endParaRPr lang="es-SV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SV" sz="3200" dirty="0" smtClean="0">
                <a:solidFill>
                  <a:schemeClr val="bg2">
                    <a:lumMod val="25000"/>
                  </a:schemeClr>
                </a:solidFill>
              </a:rPr>
              <a:t>Coordinar reunión con los directores y maestros de Centros Escolares seleccionados para la visita.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SV" sz="3200" dirty="0" smtClean="0">
                <a:solidFill>
                  <a:schemeClr val="bg2">
                    <a:lumMod val="25000"/>
                  </a:schemeClr>
                </a:solidFill>
              </a:rPr>
              <a:t>Dar a conocer la fecha de inicio de las visitas para su respectiva coordinación.</a:t>
            </a:r>
          </a:p>
          <a:p>
            <a:endParaRPr lang="es-SV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Que se solicita para la Visita	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298504" cy="50691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SV" sz="3200" b="1" dirty="0" smtClean="0">
                <a:solidFill>
                  <a:schemeClr val="bg2">
                    <a:lumMod val="25000"/>
                  </a:schemeClr>
                </a:solidFill>
              </a:rPr>
              <a:t>Centro escolar Seleccionado (grado del maestro participante en los talleres de Educación Fiscal y Diplomado):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SV" dirty="0" smtClean="0">
                <a:solidFill>
                  <a:schemeClr val="bg2">
                    <a:lumMod val="25000"/>
                  </a:schemeClr>
                </a:solidFill>
              </a:rPr>
              <a:t>Enviar nomina de alumnos que participaran una semana antes de la fecha de la visita.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SV" dirty="0" smtClean="0">
                <a:solidFill>
                  <a:schemeClr val="bg2">
                    <a:lumMod val="25000"/>
                  </a:schemeClr>
                </a:solidFill>
              </a:rPr>
              <a:t>El número de alumnos como máximo a </a:t>
            </a:r>
            <a:r>
              <a:rPr lang="es-SV" dirty="0" smtClean="0">
                <a:solidFill>
                  <a:schemeClr val="bg2">
                    <a:lumMod val="25000"/>
                  </a:schemeClr>
                </a:solidFill>
                <a:hlinkClick r:id="rId2" action="ppaction://hlinkfile"/>
              </a:rPr>
              <a:t>RecreHacienda!</a:t>
            </a:r>
            <a:r>
              <a:rPr lang="es-SV" dirty="0" smtClean="0">
                <a:solidFill>
                  <a:schemeClr val="bg2">
                    <a:lumMod val="25000"/>
                  </a:schemeClr>
                </a:solidFill>
              </a:rPr>
              <a:t> es de 50 alumnos acompañados con 5 adultos estos pueden ser maestros o padres de familia. (Ellos tienen q colaborar con la disciplina)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termedio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Words>1102</Words>
  <Application>Microsoft Office PowerPoint</Application>
  <PresentationFormat>Presentación en pantalla (4:3)</PresentationFormat>
  <Paragraphs>110</Paragraphs>
  <Slides>28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Intermedio</vt:lpstr>
      <vt:lpstr>VISITAS GUIADAS ESPACIOS LUDICOS</vt:lpstr>
      <vt:lpstr>¿ QUE BUSCA EDUCACIÓN FISCAL?</vt:lpstr>
      <vt:lpstr>Presentación de PowerPoint</vt:lpstr>
      <vt:lpstr>Se trabaja bajo 3 ejes Los tres ejes de Educación Fiscal son:</vt:lpstr>
      <vt:lpstr>Presentación de PowerPoint</vt:lpstr>
      <vt:lpstr>¿Como lograrlo?</vt:lpstr>
      <vt:lpstr>Educación Extracurricular</vt:lpstr>
      <vt:lpstr>Gestiones para realizar las visitas</vt:lpstr>
      <vt:lpstr>Que se solicita para la Visita </vt:lpstr>
      <vt:lpstr>Que se solicita para la Visita </vt:lpstr>
      <vt:lpstr>¿Que incluye la visita?</vt:lpstr>
      <vt:lpstr>Presentación de PowerPoint</vt:lpstr>
      <vt:lpstr>ESPACIO DE JUEGOS RECREHACIENDA!</vt:lpstr>
      <vt:lpstr>ESPACIO DE JUEGOS RECREHACIENDA!</vt:lpstr>
      <vt:lpstr>ESPACIO DE JUEGOS RECREHACIENDA!</vt:lpstr>
      <vt:lpstr>ESPACIO DE JUEGOS RECREHACIENDA!</vt:lpstr>
      <vt:lpstr>ESPACIO DE JUEGOS RECREHACIENDA!</vt:lpstr>
      <vt:lpstr>RECREHACIENDA BAJO EL SOL</vt:lpstr>
      <vt:lpstr>Presentación de PowerPoint</vt:lpstr>
      <vt:lpstr>Presentación de PowerPoint</vt:lpstr>
      <vt:lpstr>Presentación de PowerPoint</vt:lpstr>
      <vt:lpstr>ESPACIO LUDICO EXPRESATE!</vt:lpstr>
      <vt:lpstr>ESPACIO LUDICO EXPRESATE!</vt:lpstr>
      <vt:lpstr>ESPACIO LUDICO EXPRESATE!</vt:lpstr>
      <vt:lpstr>ESPACIO LUDICO EXPRESATE!</vt:lpstr>
      <vt:lpstr>ESPACIO LUDICO EXPRESATE!</vt:lpstr>
      <vt:lpstr>ESPACIO LUDICO EXPRESATE!</vt:lpstr>
      <vt:lpstr>Presentación de PowerPoint</vt:lpstr>
    </vt:vector>
  </TitlesOfParts>
  <Company>DGII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VISITAS GUIADAS CON MINED</dc:title>
  <dc:creator>wendy.gonzalez</dc:creator>
  <cp:lastModifiedBy>Wendy Yamilet Gonzalez Magarien</cp:lastModifiedBy>
  <cp:revision>52</cp:revision>
  <dcterms:created xsi:type="dcterms:W3CDTF">2012-01-04T14:04:09Z</dcterms:created>
  <dcterms:modified xsi:type="dcterms:W3CDTF">2014-10-22T14:04:21Z</dcterms:modified>
</cp:coreProperties>
</file>